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8" r:id="rId3"/>
    <p:sldId id="290" r:id="rId4"/>
    <p:sldId id="292" r:id="rId5"/>
    <p:sldId id="300" r:id="rId6"/>
    <p:sldId id="283" r:id="rId7"/>
    <p:sldId id="294" r:id="rId8"/>
    <p:sldId id="263" r:id="rId9"/>
    <p:sldId id="265" r:id="rId10"/>
    <p:sldId id="279" r:id="rId11"/>
    <p:sldId id="302" r:id="rId12"/>
    <p:sldId id="280" r:id="rId13"/>
    <p:sldId id="307" r:id="rId14"/>
    <p:sldId id="309" r:id="rId15"/>
    <p:sldId id="310" r:id="rId16"/>
    <p:sldId id="311" r:id="rId17"/>
    <p:sldId id="281" r:id="rId18"/>
    <p:sldId id="308" r:id="rId19"/>
    <p:sldId id="299" r:id="rId20"/>
    <p:sldId id="273" r:id="rId21"/>
    <p:sldId id="30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83333" autoAdjust="0"/>
  </p:normalViewPr>
  <p:slideViewPr>
    <p:cSldViewPr>
      <p:cViewPr varScale="1">
        <p:scale>
          <a:sx n="120" d="100"/>
          <a:sy n="120" d="100"/>
        </p:scale>
        <p:origin x="-76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72D2B-04AF-9C46-981B-DE47346F861A}" type="datetimeFigureOut">
              <a:rPr lang="en-US" smtClean="0"/>
              <a:t>7/31/12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E776D-7580-F94A-A40E-E65D25439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50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211B9-EB58-45C8-A952-443762EA40E8}" type="datetimeFigureOut">
              <a:rPr lang="en-US" smtClean="0"/>
              <a:pPr/>
              <a:t>7/31/12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85369-F0F6-463C-92BF-AD41C6765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235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5369-F0F6-463C-92BF-AD41C67650C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84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5369-F0F6-463C-92BF-AD41C67650C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5369-F0F6-463C-92BF-AD41C67650C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03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5369-F0F6-463C-92BF-AD41C67650C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03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animation </a:t>
            </a:r>
          </a:p>
          <a:p>
            <a:r>
              <a:rPr lang="en-US" dirty="0" err="1" smtClean="0"/>
              <a:t>Yaniv</a:t>
            </a:r>
            <a:r>
              <a:rPr lang="en-US" smtClean="0"/>
              <a:t> : 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5369-F0F6-463C-92BF-AD41C67650C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5369-F0F6-463C-92BF-AD41C67650C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5369-F0F6-463C-92BF-AD41C67650C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88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only people and in</a:t>
            </a:r>
            <a:r>
              <a:rPr lang="en-US" baseline="0" dirty="0" smtClean="0"/>
              <a:t>  a bar chart - 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5369-F0F6-463C-92BF-AD41C67650C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5369-F0F6-463C-92BF-AD41C67650C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60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5369-F0F6-463C-92BF-AD41C67650C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2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5369-F0F6-463C-92BF-AD41C67650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6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5CCD7-2968-440F-A79A-E47C95527F3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8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5CCD7-2968-440F-A79A-E47C95527F3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35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MC-Market:</a:t>
            </a:r>
            <a:r>
              <a:rPr lang="en-US" baseline="0" dirty="0" smtClean="0"/>
              <a:t> ongoing search and negotiation </a:t>
            </a:r>
          </a:p>
          <a:p>
            <a:r>
              <a:rPr lang="en-US" baseline="0" dirty="0" smtClean="0"/>
              <a:t>Finds best trade-off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66A5F-9644-492D-BF75-0D63447CCE5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media equation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5369-F0F6-463C-92BF-AD41C67650C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media equation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5369-F0F6-463C-92BF-AD41C67650C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5369-F0F6-463C-92BF-AD41C67650C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40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the names the three</a:t>
            </a:r>
            <a:r>
              <a:rPr lang="en-US" baseline="0" dirty="0" smtClean="0"/>
              <a:t> computer agents,.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5369-F0F6-463C-92BF-AD41C67650C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F131-3DE6-4A40-A110-55AD39EBCE80}" type="datetime1">
              <a:rPr lang="en-US" smtClean="0"/>
              <a:t>7/31/12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397C-B3AB-F44A-9EF3-76D9548F1838}" type="datetime1">
              <a:rPr lang="en-US" smtClean="0"/>
              <a:t>7/31/12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00E3-8F7C-DD48-BA44-19C2A58CE026}" type="datetime1">
              <a:rPr lang="en-US" smtClean="0"/>
              <a:t>7/31/12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D8B8B-6177-724D-AC64-EAF60AF6981A}" type="datetime1">
              <a:rPr lang="en-US" smtClean="0"/>
              <a:t>7/31/12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3F899-EFB0-954E-AFA3-74A5DD6B2401}" type="datetime1">
              <a:rPr lang="en-US" smtClean="0"/>
              <a:t>7/31/12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7632-FA6B-214E-BFCE-214EB5818FD1}" type="datetime1">
              <a:rPr lang="en-US" smtClean="0"/>
              <a:t>7/31/12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AA51-4EF6-FA45-AEBB-E15EAD72FD06}" type="datetime1">
              <a:rPr lang="en-US" smtClean="0"/>
              <a:t>7/31/12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2E18A-4F7E-644E-844C-7556724BCD68}" type="datetime1">
              <a:rPr lang="en-US" smtClean="0"/>
              <a:t>7/31/12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0B2C5-44EF-F247-BE18-062E8D76DEAA}" type="datetime1">
              <a:rPr lang="en-US" smtClean="0"/>
              <a:t>7/31/12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5693-DD26-2040-9C1C-E89C18F068E1}" type="datetime1">
              <a:rPr lang="en-US" smtClean="0"/>
              <a:t>7/31/12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02E7-E53A-DA43-AE2E-08C9B15893B7}" type="datetime1">
              <a:rPr lang="en-US" smtClean="0"/>
              <a:t>7/31/12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62DCB-CAD2-004C-B980-39AA3E4B7951}" type="datetime1">
              <a:rPr lang="en-US" smtClean="0"/>
              <a:t>7/31/12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810000" y="6248400"/>
            <a:ext cx="1260642" cy="409698"/>
            <a:chOff x="6523205" y="6284234"/>
            <a:chExt cx="1260642" cy="409698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6523205" y="6284234"/>
              <a:ext cx="278372" cy="40928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6781800" y="6324600"/>
              <a:ext cx="10020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AI@BGU</a:t>
              </a: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3.wmf"/><Relationship Id="rId5" Type="http://schemas.openxmlformats.org/officeDocument/2006/relationships/image" Target="../media/image4.wmf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wmf"/><Relationship Id="rId12" Type="http://schemas.openxmlformats.org/officeDocument/2006/relationships/image" Target="../media/image19.png"/><Relationship Id="rId13" Type="http://schemas.openxmlformats.org/officeDocument/2006/relationships/image" Target="../media/image20.jpeg"/><Relationship Id="rId14" Type="http://schemas.openxmlformats.org/officeDocument/2006/relationships/image" Target="../media/image21.jpeg"/><Relationship Id="rId1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Relationship Id="rId4" Type="http://schemas.openxmlformats.org/officeDocument/2006/relationships/image" Target="../media/image11.wmf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wmf"/><Relationship Id="rId10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Coordination and Collusion in Three-Player Strategic Environments</a:t>
            </a:r>
            <a:br>
              <a:rPr lang="en-US" dirty="0" smtClean="0"/>
            </a:br>
            <a:r>
              <a:rPr lang="en-US" dirty="0" smtClean="0"/>
              <a:t> 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Ya’akov</a:t>
            </a:r>
            <a:r>
              <a:rPr lang="en-US" dirty="0" smtClean="0"/>
              <a:t> (Kobi) Gal</a:t>
            </a:r>
          </a:p>
          <a:p>
            <a:r>
              <a:rPr lang="en-US" sz="2600" dirty="0" smtClean="0"/>
              <a:t>Department of Information Systems Engineering</a:t>
            </a:r>
          </a:p>
          <a:p>
            <a:r>
              <a:rPr lang="en-US" sz="2600" dirty="0" smtClean="0"/>
              <a:t>Ben-Gurion University of the Negev</a:t>
            </a:r>
          </a:p>
          <a:p>
            <a:r>
              <a:rPr lang="en-US" sz="2600" dirty="0" smtClean="0"/>
              <a:t>School of Engineering and Applied Sciences, </a:t>
            </a:r>
          </a:p>
          <a:p>
            <a:r>
              <a:rPr lang="en-US" sz="2600" dirty="0" smtClean="0"/>
              <a:t>Harvard University</a:t>
            </a:r>
            <a:endParaRPr lang="he-IL" sz="2600" dirty="0" smtClean="0"/>
          </a:p>
          <a:p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Empirical Methodology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Subject played 3 sessions of 30 rounds each.</a:t>
            </a:r>
          </a:p>
          <a:p>
            <a:r>
              <a:rPr lang="en-US" dirty="0" smtClean="0"/>
              <a:t>The first two sessions were “training sessions” using </a:t>
            </a:r>
          </a:p>
          <a:p>
            <a:pPr lvl="1"/>
            <a:r>
              <a:rPr lang="en-US" dirty="0" smtClean="0"/>
              <a:t>two automated agents</a:t>
            </a:r>
          </a:p>
          <a:p>
            <a:pPr lvl="1"/>
            <a:r>
              <a:rPr lang="en-US" dirty="0" smtClean="0"/>
              <a:t>one automated agent</a:t>
            </a:r>
          </a:p>
          <a:p>
            <a:pPr lvl="1"/>
            <a:r>
              <a:rPr lang="en-US" dirty="0" smtClean="0"/>
              <a:t> no automated agents</a:t>
            </a:r>
          </a:p>
          <a:p>
            <a:r>
              <a:rPr lang="en-US" dirty="0" smtClean="0"/>
              <a:t>Testing always included two people and a single “standardized” agent.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results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Training with more computer agents = better performance.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 descr="C:\Users\yanivmaz\Dropbox\AAMAS 2012 paper\version 2\humanVsBotGrap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0"/>
            <a:ext cx="7915275" cy="296227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1524000"/>
            <a:ext cx="3276600" cy="3124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14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results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Training with more computer agents = better performance.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 descr="C:\Users\yanivmaz\Dropbox\AAMAS 2012 paper\version 2\humanVsBotGrap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0"/>
            <a:ext cx="7915275" cy="296227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91000" y="1524000"/>
            <a:ext cx="3276600" cy="3124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are erratic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 descr="Screen shot 2012-07-27 at 12.00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429000"/>
            <a:ext cx="3657600" cy="149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02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play erratically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simple heuristic – move to the middle of the large gap between the two opponents</a:t>
            </a:r>
            <a:endParaRPr lang="he-IL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2077" y="2819400"/>
            <a:ext cx="478877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3048000" y="4800600"/>
            <a:ext cx="2438400" cy="6858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7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play erratically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simple heuristic – move to the middle of the large gap between the two opponents</a:t>
            </a:r>
            <a:endParaRPr lang="he-IL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2077" y="2819400"/>
            <a:ext cx="478877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3657600"/>
            <a:ext cx="685800" cy="1066800"/>
          </a:xfrm>
          <a:prstGeom prst="straightConnector1">
            <a:avLst/>
          </a:prstGeom>
          <a:ln w="603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62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819400"/>
            <a:ext cx="4505325" cy="390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play erratically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simple heuristic – move to the middle of the large gap between the two opponents</a:t>
            </a:r>
            <a:endParaRPr lang="he-IL" dirty="0" smtClean="0"/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2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Cooperative Behavior Analysis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Stick: </a:t>
            </a:r>
            <a:r>
              <a:rPr lang="en-US" dirty="0" err="1" smtClean="0"/>
              <a:t>pos_k</a:t>
            </a:r>
            <a:r>
              <a:rPr lang="en-US" dirty="0" smtClean="0"/>
              <a:t>[i+1]=</a:t>
            </a:r>
            <a:r>
              <a:rPr lang="en-US" dirty="0" err="1" smtClean="0"/>
              <a:t>pos_k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</a:t>
            </a:r>
          </a:p>
          <a:p>
            <a:r>
              <a:rPr lang="en-US" dirty="0" smtClean="0"/>
              <a:t>Follow: </a:t>
            </a:r>
            <a:r>
              <a:rPr lang="en-US" dirty="0" err="1" smtClean="0"/>
              <a:t>pos_k</a:t>
            </a:r>
            <a:r>
              <a:rPr lang="en-US" dirty="0" smtClean="0"/>
              <a:t> [i+1]=across(</a:t>
            </a:r>
            <a:r>
              <a:rPr lang="en-US" dirty="0" err="1" smtClean="0"/>
              <a:t>pos_j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]); j not = k</a:t>
            </a:r>
            <a:endParaRPr lang="he-IL" dirty="0"/>
          </a:p>
        </p:txBody>
      </p:sp>
      <p:pic>
        <p:nvPicPr>
          <p:cNvPr id="1028" name="Picture 4" descr="C:\Users\yanivmaz\Dropbox\AAMAS 2012 paper\AcrossFollowStickHum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371600"/>
            <a:ext cx="8067676" cy="303847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 descr="Human Behaviour during train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848600" cy="321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52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Difficult for people to identify opportunities for cooperation in 3-player games</a:t>
            </a:r>
          </a:p>
          <a:p>
            <a:pPr lvl="1"/>
            <a:r>
              <a:rPr lang="en-US" dirty="0" smtClean="0"/>
              <a:t>In contrast to results from 2-player PD games.</a:t>
            </a:r>
          </a:p>
          <a:p>
            <a:r>
              <a:rPr lang="en-US" dirty="0" smtClean="0"/>
              <a:t>Computer agents can help people improve their performance, even in strictly competitive environments with three players.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75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257800" y="1981200"/>
            <a:ext cx="3657600" cy="3352800"/>
            <a:chOff x="1981200" y="457200"/>
            <a:chExt cx="5653088" cy="5287962"/>
          </a:xfrm>
        </p:grpSpPr>
        <p:pic>
          <p:nvPicPr>
            <p:cNvPr id="4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1200" y="1524000"/>
              <a:ext cx="854075" cy="15986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5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49813" y="4095750"/>
              <a:ext cx="1239837" cy="16494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6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775" y="2524125"/>
              <a:ext cx="798513" cy="1841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7" name="Line 13"/>
            <p:cNvSpPr>
              <a:spLocks noChangeShapeType="1"/>
            </p:cNvSpPr>
            <p:nvPr/>
          </p:nvSpPr>
          <p:spPr bwMode="auto">
            <a:xfrm>
              <a:off x="2935288" y="2711450"/>
              <a:ext cx="3800475" cy="161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4"/>
            <p:cNvSpPr>
              <a:spLocks noChangeShapeType="1"/>
            </p:cNvSpPr>
            <p:nvPr/>
          </p:nvSpPr>
          <p:spPr bwMode="auto">
            <a:xfrm>
              <a:off x="2862263" y="2828925"/>
              <a:ext cx="1958975" cy="17240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5"/>
            <p:cNvSpPr>
              <a:spLocks noChangeShapeType="1"/>
            </p:cNvSpPr>
            <p:nvPr/>
          </p:nvSpPr>
          <p:spPr bwMode="auto">
            <a:xfrm flipH="1">
              <a:off x="6146800" y="3830637"/>
              <a:ext cx="619125" cy="5746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19400" y="4191000"/>
              <a:ext cx="941388" cy="13653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91000" y="457200"/>
              <a:ext cx="1074738" cy="15193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cxnSp>
          <p:nvCxnSpPr>
            <p:cNvPr id="13" name="Straight Connector 12"/>
            <p:cNvCxnSpPr/>
            <p:nvPr/>
          </p:nvCxnSpPr>
          <p:spPr>
            <a:xfrm rot="16200000" flipH="1">
              <a:off x="3924300" y="2857500"/>
              <a:ext cx="2438400" cy="5334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2933700" y="2552700"/>
              <a:ext cx="2209800" cy="1066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he-IL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People interact with computers more than ever before.</a:t>
            </a:r>
          </a:p>
          <a:p>
            <a:r>
              <a:rPr lang="en-US" dirty="0" smtClean="0"/>
              <a:t>Examples: electronic commerce, medical applications.</a:t>
            </a:r>
          </a:p>
          <a:p>
            <a:r>
              <a:rPr lang="en-US" dirty="0" smtClean="0"/>
              <a:t>Can we use computers to improve people’s performance?</a:t>
            </a:r>
          </a:p>
          <a:p>
            <a:pPr>
              <a:buNone/>
            </a:pPr>
            <a:endParaRPr lang="he-IL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issues and Next Steps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 programming an agent increases subjects performance in the game?</a:t>
            </a:r>
          </a:p>
          <a:p>
            <a:pPr lvl="1"/>
            <a:r>
              <a:rPr lang="en-US" dirty="0" smtClean="0"/>
              <a:t>YES (see paper)</a:t>
            </a:r>
          </a:p>
          <a:p>
            <a:r>
              <a:rPr lang="en-US" dirty="0" smtClean="0"/>
              <a:t>How do people behave when there is no automated agent in the testing epoch?</a:t>
            </a:r>
          </a:p>
          <a:p>
            <a:pPr lvl="1"/>
            <a:r>
              <a:rPr lang="en-US" dirty="0" smtClean="0"/>
              <a:t>Highly erratic</a:t>
            </a:r>
          </a:p>
          <a:p>
            <a:r>
              <a:rPr lang="en-US" dirty="0" smtClean="0"/>
              <a:t>Can we make people the basis of the next LSG tournament?</a:t>
            </a:r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" name="Content Placeholder 4" descr="Screen shot 2011-12-11 at 7.41.23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3580" b="3580"/>
          <a:stretch>
            <a:fillRect/>
          </a:stretch>
        </p:blipFill>
        <p:spPr>
          <a:xfrm>
            <a:off x="-112737" y="0"/>
            <a:ext cx="9754568" cy="6858000"/>
          </a:xfrm>
        </p:spPr>
      </p:pic>
      <p:sp>
        <p:nvSpPr>
          <p:cNvPr id="6" name="Rectangle 5"/>
          <p:cNvSpPr/>
          <p:nvPr/>
        </p:nvSpPr>
        <p:spPr>
          <a:xfrm>
            <a:off x="0" y="1910081"/>
            <a:ext cx="9519603" cy="649216"/>
          </a:xfrm>
          <a:prstGeom prst="rect">
            <a:avLst/>
          </a:prstGeom>
          <a:solidFill>
            <a:srgbClr val="C0504D"/>
          </a:solidFill>
        </p:spPr>
        <p:txBody>
          <a:bodyPr wrap="square" lIns="64291" tIns="32146" rIns="64291" bIns="32146">
            <a:spAutoFit/>
          </a:bodyPr>
          <a:lstStyle/>
          <a:p>
            <a:pPr>
              <a:defRPr/>
            </a:pPr>
            <a:r>
              <a:rPr lang="en-US" sz="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ヒラギノ角ゴ ProN W3" charset="0"/>
                <a:cs typeface="ヒラギノ角ゴ ProN W3" charset="0"/>
              </a:rPr>
              <a:t>Artificial Intelligence Research at BGU</a:t>
            </a:r>
          </a:p>
        </p:txBody>
      </p:sp>
      <p:sp>
        <p:nvSpPr>
          <p:cNvPr id="8" name="Rectangle 7"/>
          <p:cNvSpPr/>
          <p:nvPr/>
        </p:nvSpPr>
        <p:spPr>
          <a:xfrm>
            <a:off x="-2148" y="3175847"/>
            <a:ext cx="4095767" cy="1357581"/>
          </a:xfrm>
          <a:prstGeom prst="rect">
            <a:avLst/>
          </a:prstGeom>
          <a:noFill/>
        </p:spPr>
        <p:txBody>
          <a:bodyPr wrap="none" lIns="64291" tIns="32146" rIns="64291" bIns="32146">
            <a:spAutoFit/>
          </a:bodyPr>
          <a:lstStyle/>
          <a:p>
            <a:pPr>
              <a:defRPr/>
            </a:pP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ヒラギノ角ゴ ProN W3" charset="0"/>
                <a:cs typeface="ヒラギノ角ゴ ProN W3" charset="0"/>
              </a:rPr>
              <a:t>14 Faculty Members</a:t>
            </a:r>
          </a:p>
          <a:p>
            <a:pPr>
              <a:defRPr/>
            </a:pP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ヒラギノ角ゴ ProN W3" charset="0"/>
                <a:cs typeface="ヒラギノ角ゴ ProN W3" charset="0"/>
              </a:rPr>
              <a:t>Over 20 graduate students</a:t>
            </a:r>
          </a:p>
          <a:p>
            <a:pPr>
              <a:defRPr/>
            </a:pP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ヒラギノ角ゴ ProN W3" charset="0"/>
                <a:cs typeface="ヒラギノ角ゴ ProN W3" charset="0"/>
              </a:rPr>
              <a:t>Cutting-edge research </a:t>
            </a:r>
          </a:p>
        </p:txBody>
      </p:sp>
    </p:spTree>
    <p:extLst>
      <p:ext uri="{BB962C8B-B14F-4D97-AF65-F5344CB8AC3E}">
        <p14:creationId xmlns:p14="http://schemas.microsoft.com/office/powerpoint/2010/main" val="349496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Encouragin</a:t>
            </a:r>
            <a:r>
              <a:rPr lang="en-US" dirty="0" smtClean="0"/>
              <a:t>g </a:t>
            </a:r>
            <a:r>
              <a:rPr lang="en-US" dirty="0" smtClean="0">
                <a:solidFill>
                  <a:schemeClr val="tx1"/>
                </a:solidFill>
              </a:rPr>
              <a:t>Healthy Behaviors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MainImage_wDCbann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133600"/>
            <a:ext cx="7924800" cy="30130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BB80-62FB-4ED1-AC7D-89A9F5E310E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25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Application: Automated Mediators for Resolving Conflicts</a:t>
            </a:r>
            <a:endParaRPr lang="he-IL" dirty="0"/>
          </a:p>
        </p:txBody>
      </p:sp>
      <p:pic>
        <p:nvPicPr>
          <p:cNvPr id="4" name="מציין מיקום תוכן 6" descr="neighbor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90800" y="1831974"/>
            <a:ext cx="4802188" cy="3306763"/>
          </a:xfrm>
          <a:prstGeom prst="rect">
            <a:avLst/>
          </a:prstGeom>
        </p:spPr>
      </p:pic>
      <p:pic>
        <p:nvPicPr>
          <p:cNvPr id="3" name="תמונה 104" descr="med-during-ful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570037"/>
            <a:ext cx="8332761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BB80-62FB-4ED1-AC7D-89A9F5E310E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80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“Opportunistic” Route Planning [</a:t>
            </a:r>
            <a:r>
              <a:rPr lang="en-US" dirty="0" err="1" smtClean="0"/>
              <a:t>Azaria</a:t>
            </a:r>
            <a:r>
              <a:rPr lang="en-US" dirty="0" smtClean="0"/>
              <a:t> et al., AAAI 12]</a:t>
            </a:r>
            <a:endParaRPr lang="en-US" dirty="0"/>
          </a:p>
        </p:txBody>
      </p:sp>
      <p:pic>
        <p:nvPicPr>
          <p:cNvPr id="4" name="Picture 2" descr="C:\Users\Ece\AppData\Local\Microsoft\Windows\Temporary Internet Files\Content.IE5\F4VJHYI5\MPj0439344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688540"/>
            <a:ext cx="1664260" cy="1664260"/>
          </a:xfrm>
          <a:prstGeom prst="rect">
            <a:avLst/>
          </a:prstGeom>
          <a:noFill/>
        </p:spPr>
      </p:pic>
      <p:pic>
        <p:nvPicPr>
          <p:cNvPr id="5" name="Picture 6" descr="C:\Users\Ece\AppData\Local\Microsoft\Windows\Temporary Internet Files\Content.IE5\F4VJHYI5\MCj0404365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6660" y="1524000"/>
            <a:ext cx="1753840" cy="172575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0260" y="166747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>
                <a:latin typeface="Calibri" pitchFamily="34" charset="0"/>
                <a:cs typeface="Calibri" pitchFamily="34" charset="0"/>
              </a:rPr>
              <a:t>m</a:t>
            </a:r>
            <a:r>
              <a:rPr lang="en-US" i="1" smtClean="0">
                <a:latin typeface="Calibri" pitchFamily="34" charset="0"/>
                <a:cs typeface="Calibri" pitchFamily="34" charset="0"/>
              </a:rPr>
              <a:t>ost effective </a:t>
            </a:r>
          </a:p>
          <a:p>
            <a:pPr algn="ctr"/>
            <a:r>
              <a:rPr lang="en-US" i="1" smtClean="0">
                <a:latin typeface="Calibri" pitchFamily="34" charset="0"/>
                <a:cs typeface="Calibri" pitchFamily="34" charset="0"/>
              </a:rPr>
              <a:t>commute </a:t>
            </a:r>
          </a:p>
          <a:p>
            <a:pPr algn="ctr"/>
            <a:endParaRPr lang="en-US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1378" y="3316069"/>
            <a:ext cx="2485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opportunistic commerce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34533" y="3352800"/>
            <a:ext cx="1306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drive home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7260" y="3962400"/>
            <a:ext cx="1771153" cy="10303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21942" y="4114800"/>
            <a:ext cx="1714318" cy="83902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8060" y="5105400"/>
            <a:ext cx="1771153" cy="8755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51" name="Picture 3" descr="C:\Users\Ece\AppData\Local\Microsoft\Windows\Temporary Internet Files\Content.IE5\5R9KF1YF\MCj0441737000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40860" y="4267200"/>
            <a:ext cx="457200" cy="457200"/>
          </a:xfrm>
          <a:prstGeom prst="rect">
            <a:avLst/>
          </a:prstGeom>
          <a:noFill/>
        </p:spPr>
      </p:pic>
      <p:pic>
        <p:nvPicPr>
          <p:cNvPr id="2053" name="Picture 5" descr="C:\Users\Ece\AppData\Local\Microsoft\Windows\Temporary Internet Files\Content.IE5\F4VJHYI5\MCj0334682000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50660" y="4495800"/>
            <a:ext cx="381000" cy="450599"/>
          </a:xfrm>
          <a:prstGeom prst="rect">
            <a:avLst/>
          </a:prstGeom>
          <a:noFill/>
        </p:spPr>
      </p:pic>
      <p:pic>
        <p:nvPicPr>
          <p:cNvPr id="2054" name="Picture 6" descr="C:\Users\Ece\AppData\Local\Microsoft\Windows\Temporary Internet Files\Content.IE5\5R9KF1YF\MCBS00872_0000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07660" y="5410200"/>
            <a:ext cx="359121" cy="538151"/>
          </a:xfrm>
          <a:prstGeom prst="rect">
            <a:avLst/>
          </a:prstGeom>
          <a:noFill/>
        </p:spPr>
      </p:pic>
      <p:pic>
        <p:nvPicPr>
          <p:cNvPr id="2055" name="Picture 7" descr="C:\Users\Ece\AppData\Local\Microsoft\Windows\Temporary Internet Files\Content.IE5\5R9KF1YF\MCj02868780000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88660" y="5486400"/>
            <a:ext cx="435321" cy="465863"/>
          </a:xfrm>
          <a:prstGeom prst="rect">
            <a:avLst/>
          </a:prstGeom>
          <a:noFill/>
        </p:spPr>
      </p:pic>
      <p:pic>
        <p:nvPicPr>
          <p:cNvPr id="2056" name="Picture 8" descr="C:\Users\Ece\AppData\Local\Microsoft\Windows\Temporary Internet Files\Content.IE5\F4VJHYI5\MCj04403790000[1]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26460" y="2057400"/>
            <a:ext cx="1600200" cy="1066800"/>
          </a:xfrm>
          <a:prstGeom prst="rect">
            <a:avLst/>
          </a:prstGeom>
          <a:noFill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0" y="3810000"/>
            <a:ext cx="166426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05948" y="3810000"/>
            <a:ext cx="172765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771646" y="5879068"/>
            <a:ext cx="924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Route A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64995" y="5867400"/>
            <a:ext cx="916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Route B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810000" y="5410200"/>
            <a:ext cx="1546746" cy="12954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BB80-62FB-4ED1-AC7D-89A9F5E310E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94177"/>
      </p:ext>
    </p:extLst>
  </p:cSld>
  <p:clrMapOvr>
    <a:masterClrMapping/>
  </p:clrMapOvr>
  <p:transition xmlns:p14="http://schemas.microsoft.com/office/powerpoint/2010/main" advTm="72135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Computers as Trainers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Good idea, because computers </a:t>
            </a:r>
          </a:p>
          <a:p>
            <a:pPr lvl="1"/>
            <a:r>
              <a:rPr lang="en-US" dirty="0" smtClean="0"/>
              <a:t>are designed by experts.</a:t>
            </a:r>
          </a:p>
          <a:p>
            <a:pPr lvl="1"/>
            <a:r>
              <a:rPr lang="en-US" dirty="0" smtClean="0"/>
              <a:t>Use game theory, machine learning.</a:t>
            </a:r>
          </a:p>
          <a:p>
            <a:pPr lvl="1"/>
            <a:r>
              <a:rPr lang="en-US" dirty="0" smtClean="0"/>
              <a:t>Always available. 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133600"/>
            <a:ext cx="2984500" cy="271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Computers as Trainers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en-US" dirty="0" smtClean="0"/>
              <a:t>Bad idea, because computers </a:t>
            </a:r>
          </a:p>
          <a:p>
            <a:pPr lvl="1"/>
            <a:r>
              <a:rPr lang="en-US" dirty="0" smtClean="0"/>
              <a:t>Deter and frustrate people.</a:t>
            </a:r>
          </a:p>
          <a:p>
            <a:pPr lvl="1"/>
            <a:r>
              <a:rPr lang="en-US" dirty="0" smtClean="0"/>
              <a:t>Difficult to learn from.</a:t>
            </a:r>
          </a:p>
          <a:p>
            <a:pPr lvl="1"/>
            <a:r>
              <a:rPr lang="en-US" dirty="0" smtClean="0"/>
              <a:t>Do not play like people. 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524000"/>
            <a:ext cx="339459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12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3230563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How do humans play the LSG?</a:t>
            </a:r>
          </a:p>
          <a:p>
            <a:r>
              <a:rPr lang="en-US" sz="3000" dirty="0" smtClean="0"/>
              <a:t>How will automated agents handle an environment with humans?</a:t>
            </a:r>
          </a:p>
          <a:p>
            <a:r>
              <a:rPr lang="en-US" sz="3000" dirty="0" smtClean="0"/>
              <a:t>Can automated agents successfully cooperate with humans in such environment?</a:t>
            </a:r>
          </a:p>
          <a:p>
            <a:r>
              <a:rPr lang="en-US" sz="3000" dirty="0" smtClean="0"/>
              <a:t>Can human learn and improve by playing with automated agents?</a:t>
            </a:r>
          </a:p>
          <a:p>
            <a:pPr>
              <a:buNone/>
            </a:pPr>
            <a:endParaRPr lang="he-IL" dirty="0"/>
          </a:p>
        </p:txBody>
      </p:sp>
      <p:pic>
        <p:nvPicPr>
          <p:cNvPr id="3074" name="Picture 2" descr="C:\Users\yanivmaz\Desktop\depositphotos_4197916-Robot-shaking-hand-with-human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495800"/>
            <a:ext cx="4287528" cy="22098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Subjects to play the </a:t>
            </a:r>
            <a:r>
              <a:rPr lang="en-US" dirty="0" err="1" smtClean="0"/>
              <a:t>LSGin</a:t>
            </a:r>
            <a:r>
              <a:rPr lang="en-US" dirty="0" smtClean="0"/>
              <a:t> a lab. No subject knows the identity of his opponents.</a:t>
            </a:r>
          </a:p>
          <a:p>
            <a:r>
              <a:rPr lang="en-US" dirty="0" smtClean="0"/>
              <a:t>Subjects are paid by performance over time. </a:t>
            </a:r>
          </a:p>
          <a:p>
            <a:r>
              <a:rPr lang="en-US" dirty="0" smtClean="0"/>
              <a:t>Used state-of-the-art Automated agents for training and evaluation purposes.</a:t>
            </a:r>
          </a:p>
          <a:p>
            <a:r>
              <a:rPr lang="en-US" dirty="0" smtClean="0"/>
              <a:t>Show instructions</a:t>
            </a:r>
          </a:p>
          <a:p>
            <a:pPr>
              <a:buNone/>
            </a:pPr>
            <a:r>
              <a:rPr lang="en-US" sz="2400" dirty="0" smtClean="0"/>
              <a:t>* Testing agent: </a:t>
            </a:r>
            <a:r>
              <a:rPr lang="en-US" sz="2400" dirty="0" err="1" smtClean="0"/>
              <a:t>EAsquared</a:t>
            </a:r>
            <a:r>
              <a:rPr lang="en-US" sz="2400" dirty="0" smtClean="0"/>
              <a:t>(Southampton). * Training agents: </a:t>
            </a:r>
            <a:r>
              <a:rPr lang="en-US" sz="2400" dirty="0" err="1" smtClean="0"/>
              <a:t>GoffBot</a:t>
            </a:r>
            <a:r>
              <a:rPr lang="en-US" sz="2400" dirty="0" smtClean="0"/>
              <a:t> (Brown), </a:t>
            </a:r>
            <a:r>
              <a:rPr lang="en-US" sz="2400" dirty="0" err="1" smtClean="0"/>
              <a:t>MatchMate</a:t>
            </a:r>
            <a:r>
              <a:rPr lang="en-US" sz="2400" dirty="0" smtClean="0"/>
              <a:t>(</a:t>
            </a:r>
            <a:r>
              <a:rPr lang="en-US" sz="2400" dirty="0" err="1" smtClean="0"/>
              <a:t>GTech</a:t>
            </a:r>
            <a:r>
              <a:rPr lang="en-US" sz="2400" dirty="0" smtClean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9145</TotalTime>
  <Words>607</Words>
  <Application>Microsoft Macintosh PowerPoint</Application>
  <PresentationFormat>On-screen Show (4:3)</PresentationFormat>
  <Paragraphs>138</Paragraphs>
  <Slides>21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Coordination and Collusion in Three-Player Strategic Environments  </vt:lpstr>
      <vt:lpstr>Motivation</vt:lpstr>
      <vt:lpstr>Encouraging Healthy Behaviors </vt:lpstr>
      <vt:lpstr>Application: Automated Mediators for Resolving Conflicts</vt:lpstr>
      <vt:lpstr>“Opportunistic” Route Planning [Azaria et al., AAAI 12]</vt:lpstr>
      <vt:lpstr>Computers as Trainers</vt:lpstr>
      <vt:lpstr>Computers as Trainers</vt:lpstr>
      <vt:lpstr>Questions</vt:lpstr>
      <vt:lpstr>Methodology</vt:lpstr>
      <vt:lpstr>Empirical Methodology</vt:lpstr>
      <vt:lpstr>Performance results</vt:lpstr>
      <vt:lpstr>Performance results</vt:lpstr>
      <vt:lpstr>Behavioral Analysis</vt:lpstr>
      <vt:lpstr>People play erratically</vt:lpstr>
      <vt:lpstr>People play erratically</vt:lpstr>
      <vt:lpstr>People play erratically</vt:lpstr>
      <vt:lpstr>Cooperative Behavior Analysis</vt:lpstr>
      <vt:lpstr>PowerPoint Presentation</vt:lpstr>
      <vt:lpstr>Implication</vt:lpstr>
      <vt:lpstr>Other issues and Next Steps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Yaniv Mazliah</dc:creator>
  <cp:lastModifiedBy>Kobi Gal</cp:lastModifiedBy>
  <cp:revision>298</cp:revision>
  <dcterms:created xsi:type="dcterms:W3CDTF">2006-08-16T00:00:00Z</dcterms:created>
  <dcterms:modified xsi:type="dcterms:W3CDTF">2012-07-31T14:43:57Z</dcterms:modified>
</cp:coreProperties>
</file>